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7" r:id="rId4"/>
    <p:sldId id="261" r:id="rId5"/>
    <p:sldId id="262" r:id="rId6"/>
    <p:sldId id="268" r:id="rId7"/>
    <p:sldId id="287" r:id="rId8"/>
    <p:sldId id="286" r:id="rId9"/>
    <p:sldId id="285" r:id="rId10"/>
    <p:sldId id="263" r:id="rId11"/>
    <p:sldId id="264" r:id="rId12"/>
    <p:sldId id="277" r:id="rId13"/>
  </p:sldIdLst>
  <p:sldSz cx="12192000" cy="6858000"/>
  <p:notesSz cx="7103745" cy="10234295"/>
  <p:embeddedFontLst>
    <p:embeddedFont>
      <p:font typeface="等线" panose="02010600030101010101" pitchFamily="2" charset="-122"/>
      <p:regular r:id="rId17"/>
    </p:embeddedFont>
    <p:embeddedFont>
      <p:font typeface="微软雅黑" panose="020B0503020204020204" pitchFamily="34" charset="-122"/>
      <p:regular r:id="rId18"/>
    </p:embeddedFont>
    <p:embeddedFont>
      <p:font typeface="Tahoma" panose="020B0604030504040204" pitchFamily="34" charset="0"/>
      <p:regular r:id="rId19"/>
      <p:bold r:id="rId20"/>
    </p:embeddedFont>
    <p:embeddedFont>
      <p:font typeface="Calibri" panose="020F0502020204030204" charset="0"/>
      <p:regular r:id="rId21"/>
      <p:bold r:id="rId22"/>
      <p:italic r:id="rId23"/>
      <p:boldItalic r:id="rId24"/>
    </p:embeddedFont>
    <p:embeddedFont>
      <p:font typeface="Calibri Light" panose="020F0302020204030204" charset="0"/>
      <p:regular r:id="rId25"/>
      <p:italic r:id="rId2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1916"/>
    <a:srgbClr val="8A2115"/>
    <a:srgbClr val="7C1915"/>
    <a:srgbClr val="B24215"/>
    <a:srgbClr val="461815"/>
    <a:srgbClr val="0084A6"/>
    <a:srgbClr val="B8C9DC"/>
    <a:srgbClr val="C1D2E1"/>
    <a:srgbClr val="B5C8DC"/>
    <a:srgbClr val="C0D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7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font" Target="fonts/font10.fntdata"/><Relationship Id="rId25" Type="http://schemas.openxmlformats.org/officeDocument/2006/relationships/font" Target="fonts/font9.fntdata"/><Relationship Id="rId24" Type="http://schemas.openxmlformats.org/officeDocument/2006/relationships/font" Target="fonts/font8.fntdata"/><Relationship Id="rId23" Type="http://schemas.openxmlformats.org/officeDocument/2006/relationships/font" Target="fonts/font7.fntdata"/><Relationship Id="rId22" Type="http://schemas.openxmlformats.org/officeDocument/2006/relationships/font" Target="fonts/font6.fntdata"/><Relationship Id="rId21" Type="http://schemas.openxmlformats.org/officeDocument/2006/relationships/font" Target="fonts/font5.fntdata"/><Relationship Id="rId20" Type="http://schemas.openxmlformats.org/officeDocument/2006/relationships/font" Target="fonts/font4.fntdata"/><Relationship Id="rId2" Type="http://schemas.openxmlformats.org/officeDocument/2006/relationships/theme" Target="theme/theme1.xml"/><Relationship Id="rId19" Type="http://schemas.openxmlformats.org/officeDocument/2006/relationships/font" Target="fonts/font3.fntdata"/><Relationship Id="rId18" Type="http://schemas.openxmlformats.org/officeDocument/2006/relationships/font" Target="fonts/font2.fntdata"/><Relationship Id="rId17" Type="http://schemas.openxmlformats.org/officeDocument/2006/relationships/font" Target="fonts/font1.fntdata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1"/>
          <p:cNvPicPr>
            <a:picLocks noChangeAspect="1"/>
          </p:cNvPicPr>
          <p:nvPr userDrawn="1"/>
        </p:nvPicPr>
        <p:blipFill>
          <a:blip r:embed="rId2"/>
          <a:srcRect l="4301" r="4317" b="13357"/>
          <a:stretch>
            <a:fillRect/>
          </a:stretch>
        </p:blipFill>
        <p:spPr>
          <a:xfrm>
            <a:off x="-1905" y="0"/>
            <a:ext cx="12193905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2"/>
          <p:cNvPicPr>
            <a:picLocks noChangeAspect="1"/>
          </p:cNvPicPr>
          <p:nvPr userDrawn="1"/>
        </p:nvPicPr>
        <p:blipFill>
          <a:blip r:embed="rId2"/>
          <a:srcRect l="4185" r="4347" b="13086"/>
          <a:stretch>
            <a:fillRect/>
          </a:stretch>
        </p:blipFill>
        <p:spPr>
          <a:xfrm>
            <a:off x="0" y="0"/>
            <a:ext cx="12192000" cy="6870931"/>
          </a:xfrm>
          <a:prstGeom prst="rect">
            <a:avLst/>
          </a:prstGeom>
        </p:spPr>
      </p:pic>
      <p:sp>
        <p:nvSpPr>
          <p:cNvPr id="3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4991100" y="1295400"/>
            <a:ext cx="6515100" cy="876300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700" y="-5715"/>
            <a:ext cx="12195175" cy="68592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298" y="-10795"/>
            <a:ext cx="12202795" cy="68630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18275" y="5084445"/>
            <a:ext cx="51003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重庆湿地环保科技有限公司</a:t>
            </a:r>
            <a:endParaRPr lang="zh-CN" altLang="en-US" sz="28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2539775" y="1128963"/>
            <a:ext cx="2419321" cy="2419321"/>
            <a:chOff x="2463575" y="1128963"/>
            <a:chExt cx="2419321" cy="2419321"/>
          </a:xfrm>
          <a:solidFill>
            <a:srgbClr val="B6402D"/>
          </a:solidFill>
        </p:grpSpPr>
        <p:sp>
          <p:nvSpPr>
            <p:cNvPr id="5" name="椭圆 4"/>
            <p:cNvSpPr/>
            <p:nvPr/>
          </p:nvSpPr>
          <p:spPr>
            <a:xfrm>
              <a:off x="2463575" y="1128963"/>
              <a:ext cx="2419321" cy="24193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2573777" y="1239165"/>
              <a:ext cx="2198917" cy="2198917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文本框 8"/>
          <p:cNvSpPr txBox="1"/>
          <p:nvPr/>
        </p:nvSpPr>
        <p:spPr>
          <a:xfrm>
            <a:off x="1856500" y="4097846"/>
            <a:ext cx="3784600" cy="62103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9pPr>
          </a:lstStyle>
          <a:p>
            <a:pPr algn="ctr" fontAlgn="auto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B6402D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联系方式</a:t>
            </a:r>
            <a:endParaRPr lang="zh-CN" altLang="en-US" sz="2800" b="1" dirty="0">
              <a:solidFill>
                <a:srgbClr val="B6402D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00434" y="1523015"/>
            <a:ext cx="898003" cy="1631216"/>
          </a:xfrm>
          <a:prstGeom prst="rect">
            <a:avLst/>
          </a:prstGeom>
          <a:solidFill>
            <a:srgbClr val="B6402D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CN" sz="10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zh-CN" altLang="en-US" sz="100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899785" y="1522730"/>
            <a:ext cx="3806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联系人：曾老师</a:t>
            </a:r>
            <a:endParaRPr lang="zh-CN" altLang="en-US" b="1"/>
          </a:p>
        </p:txBody>
      </p:sp>
      <p:sp>
        <p:nvSpPr>
          <p:cNvPr id="3" name="文本框 2"/>
          <p:cNvSpPr txBox="1"/>
          <p:nvPr/>
        </p:nvSpPr>
        <p:spPr>
          <a:xfrm>
            <a:off x="5898515" y="2388235"/>
            <a:ext cx="3602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联系电话：</a:t>
            </a:r>
            <a:r>
              <a:rPr lang="en-US" altLang="zh-CN" b="1"/>
              <a:t>023-67006242</a:t>
            </a:r>
            <a:endParaRPr lang="en-US" altLang="zh-CN" b="1"/>
          </a:p>
        </p:txBody>
      </p:sp>
      <p:sp>
        <p:nvSpPr>
          <p:cNvPr id="7" name="文本框 6"/>
          <p:cNvSpPr txBox="1"/>
          <p:nvPr/>
        </p:nvSpPr>
        <p:spPr>
          <a:xfrm>
            <a:off x="5898515" y="3369310"/>
            <a:ext cx="4218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公司邮箱：3151789148@qq.com</a:t>
            </a:r>
            <a:endParaRPr lang="zh-CN" altLang="en-US" b="1"/>
          </a:p>
        </p:txBody>
      </p:sp>
      <p:sp>
        <p:nvSpPr>
          <p:cNvPr id="8" name="文本框 7"/>
          <p:cNvSpPr txBox="1"/>
          <p:nvPr/>
        </p:nvSpPr>
        <p:spPr>
          <a:xfrm>
            <a:off x="5899785" y="4350385"/>
            <a:ext cx="59461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公司地址：重庆市渝北区汽博中心线外城市花 园10栋</a:t>
            </a:r>
            <a:endParaRPr lang="zh-CN" altLang="en-US"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257165" y="2822575"/>
            <a:ext cx="68154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631916"/>
                </a:solidFill>
                <a:latin typeface="+mj-ea"/>
                <a:ea typeface="+mj-ea"/>
              </a:rPr>
              <a:t>欢</a:t>
            </a:r>
            <a:r>
              <a:rPr lang="zh-CN" altLang="en-US" sz="5400" b="1" dirty="0">
                <a:solidFill>
                  <a:srgbClr val="631916"/>
                </a:solidFill>
                <a:latin typeface="+mj-ea"/>
                <a:ea typeface="+mj-ea"/>
              </a:rPr>
              <a:t>迎加入我们的团队</a:t>
            </a:r>
            <a:endParaRPr lang="zh-CN" altLang="en-US" sz="5400" b="1" dirty="0">
              <a:solidFill>
                <a:srgbClr val="631916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23875" y="67628"/>
            <a:ext cx="4243388" cy="1589087"/>
            <a:chOff x="523875" y="67628"/>
            <a:chExt cx="4243388" cy="1589087"/>
          </a:xfrm>
        </p:grpSpPr>
        <p:sp>
          <p:nvSpPr>
            <p:cNvPr id="18" name="文本框 4"/>
            <p:cNvSpPr txBox="1">
              <a:spLocks noChangeArrowheads="1"/>
            </p:cNvSpPr>
            <p:nvPr/>
          </p:nvSpPr>
          <p:spPr bwMode="auto">
            <a:xfrm>
              <a:off x="1954213" y="524828"/>
              <a:ext cx="2813050" cy="947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>
                <a:lnSpc>
                  <a:spcPts val="354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3600" b="1" dirty="0">
                  <a:solidFill>
                    <a:srgbClr val="538C9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方正细等线简体"/>
                </a:rPr>
                <a:t>目   录</a:t>
              </a:r>
              <a:r>
                <a:rPr lang="en-US" altLang="zh-CN" sz="2000" dirty="0">
                  <a:solidFill>
                    <a:srgbClr val="538C9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CONTENTS</a:t>
              </a:r>
              <a:endParaRPr lang="en-US" altLang="zh-CN" sz="2000" dirty="0">
                <a:solidFill>
                  <a:srgbClr val="538C9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图片 28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75" y="67628"/>
              <a:ext cx="1397000" cy="1589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文本框 79"/>
          <p:cNvSpPr txBox="1"/>
          <p:nvPr/>
        </p:nvSpPr>
        <p:spPr bwMode="auto">
          <a:xfrm>
            <a:off x="2227580" y="2484755"/>
            <a:ext cx="3559175" cy="6210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800" b="1" dirty="0">
                <a:solidFill>
                  <a:srgbClr val="538C9F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ea"/>
              </a:rPr>
              <a:t>公司简介</a:t>
            </a:r>
            <a:endParaRPr lang="zh-CN" altLang="zh-CN" sz="2800" b="1" dirty="0">
              <a:solidFill>
                <a:srgbClr val="538C9F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4" name="文本框 80"/>
          <p:cNvSpPr txBox="1"/>
          <p:nvPr/>
        </p:nvSpPr>
        <p:spPr bwMode="auto">
          <a:xfrm>
            <a:off x="7351312" y="2485009"/>
            <a:ext cx="3559175" cy="6210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09132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ea"/>
              </a:rPr>
              <a:t>岗位需求</a:t>
            </a:r>
            <a:endParaRPr lang="zh-CN" altLang="en-US" sz="2800" b="1" dirty="0">
              <a:solidFill>
                <a:srgbClr val="F09132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5" name="文本框 81"/>
          <p:cNvSpPr txBox="1"/>
          <p:nvPr/>
        </p:nvSpPr>
        <p:spPr bwMode="auto">
          <a:xfrm>
            <a:off x="2227645" y="4062359"/>
            <a:ext cx="3559175" cy="6210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534941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ea"/>
              </a:rPr>
              <a:t>福利待遇</a:t>
            </a:r>
            <a:endParaRPr lang="zh-CN" altLang="en-US" sz="2800" b="1" dirty="0">
              <a:solidFill>
                <a:srgbClr val="534941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6" name="文本框 82"/>
          <p:cNvSpPr txBox="1"/>
          <p:nvPr/>
        </p:nvSpPr>
        <p:spPr bwMode="auto">
          <a:xfrm>
            <a:off x="7351312" y="4064782"/>
            <a:ext cx="3559175" cy="6210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B6402D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ea"/>
              </a:rPr>
              <a:t>联系方式</a:t>
            </a:r>
            <a:endParaRPr lang="zh-CN" altLang="en-US" sz="2800" b="1" dirty="0">
              <a:solidFill>
                <a:srgbClr val="B6402D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266719" y="2320722"/>
            <a:ext cx="828000" cy="828000"/>
            <a:chOff x="1593722" y="2465260"/>
            <a:chExt cx="828000" cy="828000"/>
          </a:xfrm>
        </p:grpSpPr>
        <p:sp>
          <p:nvSpPr>
            <p:cNvPr id="8" name="椭圆 7"/>
            <p:cNvSpPr/>
            <p:nvPr/>
          </p:nvSpPr>
          <p:spPr bwMode="auto">
            <a:xfrm>
              <a:off x="1593722" y="2465260"/>
              <a:ext cx="828000" cy="828000"/>
            </a:xfrm>
            <a:prstGeom prst="ellipse">
              <a:avLst/>
            </a:prstGeom>
            <a:solidFill>
              <a:srgbClr val="538C9F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801576" y="2586873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zh-CN" altLang="en-US" sz="32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385794" y="2320722"/>
            <a:ext cx="828000" cy="828000"/>
            <a:chOff x="6624638" y="2538412"/>
            <a:chExt cx="828000" cy="828000"/>
          </a:xfrm>
        </p:grpSpPr>
        <p:sp>
          <p:nvSpPr>
            <p:cNvPr id="3" name="椭圆 2"/>
            <p:cNvSpPr/>
            <p:nvPr/>
          </p:nvSpPr>
          <p:spPr bwMode="auto">
            <a:xfrm>
              <a:off x="6624638" y="2538412"/>
              <a:ext cx="828000" cy="828000"/>
            </a:xfrm>
            <a:prstGeom prst="ellipse">
              <a:avLst/>
            </a:prstGeom>
            <a:solidFill>
              <a:srgbClr val="E88C30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832492" y="2660025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zh-CN" altLang="en-US" sz="32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266719" y="3940746"/>
            <a:ext cx="828000" cy="828000"/>
            <a:chOff x="1666874" y="4068762"/>
            <a:chExt cx="828000" cy="828000"/>
          </a:xfrm>
        </p:grpSpPr>
        <p:sp>
          <p:nvSpPr>
            <p:cNvPr id="10" name="椭圆 9"/>
            <p:cNvSpPr/>
            <p:nvPr/>
          </p:nvSpPr>
          <p:spPr bwMode="auto">
            <a:xfrm>
              <a:off x="1666874" y="4068762"/>
              <a:ext cx="828000" cy="828000"/>
            </a:xfrm>
            <a:prstGeom prst="ellipse">
              <a:avLst/>
            </a:prstGeom>
            <a:solidFill>
              <a:srgbClr val="53494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874728" y="4190375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zh-CN" altLang="en-US" sz="32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385794" y="3940746"/>
            <a:ext cx="828000" cy="828000"/>
            <a:chOff x="6624638" y="4068762"/>
            <a:chExt cx="828000" cy="828000"/>
          </a:xfrm>
        </p:grpSpPr>
        <p:sp>
          <p:nvSpPr>
            <p:cNvPr id="5" name="椭圆 4"/>
            <p:cNvSpPr/>
            <p:nvPr/>
          </p:nvSpPr>
          <p:spPr bwMode="auto">
            <a:xfrm>
              <a:off x="6624638" y="4068762"/>
              <a:ext cx="828000" cy="828000"/>
            </a:xfrm>
            <a:prstGeom prst="ellipse">
              <a:avLst/>
            </a:prstGeom>
            <a:solidFill>
              <a:srgbClr val="B6402D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832492" y="4190375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lang="zh-CN" altLang="en-US" sz="32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518060" y="997518"/>
            <a:ext cx="2419321" cy="2419321"/>
            <a:chOff x="2463575" y="1128963"/>
            <a:chExt cx="2419321" cy="2419321"/>
          </a:xfrm>
          <a:solidFill>
            <a:srgbClr val="538C9F"/>
          </a:solidFill>
        </p:grpSpPr>
        <p:sp>
          <p:nvSpPr>
            <p:cNvPr id="5" name="椭圆 4"/>
            <p:cNvSpPr/>
            <p:nvPr/>
          </p:nvSpPr>
          <p:spPr>
            <a:xfrm>
              <a:off x="2463575" y="1128963"/>
              <a:ext cx="2419321" cy="24193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2573777" y="1239165"/>
              <a:ext cx="2198917" cy="2198917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文本框 8"/>
          <p:cNvSpPr txBox="1"/>
          <p:nvPr/>
        </p:nvSpPr>
        <p:spPr>
          <a:xfrm>
            <a:off x="836055" y="3979736"/>
            <a:ext cx="3784600" cy="62103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9pPr>
          </a:lstStyle>
          <a:p>
            <a:pPr algn="ctr" fontAlgn="auto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538C9F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公司简介</a:t>
            </a:r>
            <a:endParaRPr lang="zh-CN" altLang="en-US" sz="2800" b="1" dirty="0">
              <a:solidFill>
                <a:srgbClr val="538C9F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78719" y="1391570"/>
            <a:ext cx="8980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zh-CN" altLang="en-US" sz="100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00980" y="955040"/>
            <a:ext cx="6390005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>
                <a:solidFill>
                  <a:schemeClr val="accent4"/>
                </a:solidFill>
              </a:rPr>
              <a:t>      </a:t>
            </a:r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  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重庆湿地环保科技有限公司是环境污染治理的科技企业，主要是从事市政生活污水、农村乡镇污水、工业废水处理的设计、施工、技术开发、污染设施运营管理和清洁生产审核的综合性环保企业。 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    公司技术力量雄厚，拥有一支专家领头、以博士和硕士为中坚力量的专业技术骨干队伍，并有一批知识层次高、业务精通、经验丰富的工程技术人员和管理人才，拥有先进的科学管理模式和灵活的经营理念。公司工程技术人员和国内环境科研机构合作进行新工艺、新技术的开发和研制，拥有多项先进的水处理技术。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cs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631090" y="1128963"/>
            <a:ext cx="2419321" cy="2419321"/>
            <a:chOff x="2463575" y="1128963"/>
            <a:chExt cx="2419321" cy="2419321"/>
          </a:xfrm>
          <a:solidFill>
            <a:srgbClr val="E88C30"/>
          </a:solidFill>
        </p:grpSpPr>
        <p:sp>
          <p:nvSpPr>
            <p:cNvPr id="5" name="椭圆 4"/>
            <p:cNvSpPr/>
            <p:nvPr/>
          </p:nvSpPr>
          <p:spPr>
            <a:xfrm>
              <a:off x="2463575" y="1128963"/>
              <a:ext cx="2419321" cy="24193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2573777" y="1239165"/>
              <a:ext cx="2198917" cy="2198917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文本框 8"/>
          <p:cNvSpPr txBox="1"/>
          <p:nvPr/>
        </p:nvSpPr>
        <p:spPr>
          <a:xfrm>
            <a:off x="948450" y="4097211"/>
            <a:ext cx="3784600" cy="8477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9pPr>
          </a:lstStyle>
          <a:p>
            <a:pPr algn="ctr" fontAlgn="auto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300" dirty="0">
                <a:solidFill>
                  <a:srgbClr val="E88C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岗位需求</a:t>
            </a:r>
            <a:endParaRPr lang="zh-CN" altLang="en-US" sz="2400" b="1" spc="300" dirty="0">
              <a:solidFill>
                <a:srgbClr val="E88C3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 fontAlgn="auto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solidFill>
                <a:srgbClr val="E88C3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91749" y="1625885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0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zh-CN" altLang="en-US" sz="100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506210" y="1760855"/>
            <a:ext cx="736600" cy="21107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/>
              <a:t>工艺工程师</a:t>
            </a:r>
            <a:endParaRPr lang="zh-CN" altLang="en-US" sz="2400" b="1"/>
          </a:p>
        </p:txBody>
      </p:sp>
      <p:sp>
        <p:nvSpPr>
          <p:cNvPr id="7" name="文本框 6"/>
          <p:cNvSpPr txBox="1"/>
          <p:nvPr/>
        </p:nvSpPr>
        <p:spPr>
          <a:xfrm>
            <a:off x="7690485" y="1745615"/>
            <a:ext cx="736600" cy="20815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/>
              <a:t>管理人员</a:t>
            </a:r>
            <a:endParaRPr lang="zh-CN" altLang="en-US" sz="2400" b="1"/>
          </a:p>
        </p:txBody>
      </p:sp>
      <p:sp>
        <p:nvSpPr>
          <p:cNvPr id="8" name="文本框 7"/>
          <p:cNvSpPr txBox="1"/>
          <p:nvPr/>
        </p:nvSpPr>
        <p:spPr>
          <a:xfrm>
            <a:off x="8986520" y="1745615"/>
            <a:ext cx="736600" cy="21259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/>
              <a:t>污水化验员</a:t>
            </a:r>
            <a:endParaRPr lang="zh-CN" altLang="en-US" sz="2400" b="1"/>
          </a:p>
        </p:txBody>
      </p:sp>
      <p:sp>
        <p:nvSpPr>
          <p:cNvPr id="9" name="文本框 8"/>
          <p:cNvSpPr txBox="1"/>
          <p:nvPr/>
        </p:nvSpPr>
        <p:spPr>
          <a:xfrm>
            <a:off x="10282555" y="1723390"/>
            <a:ext cx="736600" cy="18249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/>
              <a:t>设备维修工</a:t>
            </a:r>
            <a:endParaRPr lang="zh-CN" altLang="en-US" sz="24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57528" y="370599"/>
            <a:ext cx="4702969" cy="491490"/>
            <a:chOff x="357528" y="291985"/>
            <a:chExt cx="4702969" cy="491490"/>
          </a:xfrm>
        </p:grpSpPr>
        <p:grpSp>
          <p:nvGrpSpPr>
            <p:cNvPr id="3" name="组合 2"/>
            <p:cNvGrpSpPr/>
            <p:nvPr/>
          </p:nvGrpSpPr>
          <p:grpSpPr>
            <a:xfrm>
              <a:off x="357528" y="304047"/>
              <a:ext cx="612000" cy="468000"/>
              <a:chOff x="8035925" y="-1063808"/>
              <a:chExt cx="3082603" cy="2332866"/>
            </a:xfrm>
          </p:grpSpPr>
          <p:sp>
            <p:nvSpPr>
              <p:cNvPr id="5" name="椭圆 4"/>
              <p:cNvSpPr/>
              <p:nvPr/>
            </p:nvSpPr>
            <p:spPr bwMode="auto">
              <a:xfrm>
                <a:off x="10070897" y="215506"/>
                <a:ext cx="1047631" cy="1053552"/>
              </a:xfrm>
              <a:prstGeom prst="ellipse">
                <a:avLst/>
              </a:prstGeom>
              <a:solidFill>
                <a:srgbClr val="00A599"/>
              </a:soli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 bwMode="auto">
              <a:xfrm>
                <a:off x="9543311" y="-1063808"/>
                <a:ext cx="1047631" cy="1053552"/>
              </a:xfrm>
              <a:prstGeom prst="ellipse">
                <a:avLst/>
              </a:prstGeom>
              <a:solidFill>
                <a:srgbClr val="F5AF31"/>
              </a:soli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 bwMode="auto">
              <a:xfrm>
                <a:off x="8714249" y="215506"/>
                <a:ext cx="1047631" cy="1053552"/>
              </a:xfrm>
              <a:prstGeom prst="ellipse">
                <a:avLst/>
              </a:prstGeom>
              <a:solidFill>
                <a:srgbClr val="0084A6"/>
              </a:soli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 bwMode="auto">
              <a:xfrm>
                <a:off x="8035925" y="-1063808"/>
                <a:ext cx="1047631" cy="1053552"/>
              </a:xfrm>
              <a:prstGeom prst="ellipse">
                <a:avLst/>
              </a:prstGeom>
              <a:solidFill>
                <a:srgbClr val="CB755D"/>
              </a:soli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1180647" y="291985"/>
              <a:ext cx="3879850" cy="491490"/>
            </a:xfrm>
            <a:prstGeom prst="rect">
              <a:avLst/>
            </a:prstGeom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方正细等线简体"/>
                  <a:ea typeface="微软雅黑" panose="020B0503020204020204" pitchFamily="34" charset="-122"/>
                  <a:cs typeface="+mn-cs"/>
                  <a:sym typeface="+mn-ea"/>
                </a:rPr>
                <a:t>工艺工程师（</a:t>
              </a:r>
              <a:r>
                <a:rPr kumimoji="0" lang="en-US" altLang="zh-CN" sz="2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方正细等线简体"/>
                  <a:ea typeface="微软雅黑" panose="020B0503020204020204" pitchFamily="34" charset="-122"/>
                  <a:cs typeface="+mn-cs"/>
                  <a:sym typeface="+mn-ea"/>
                </a:rPr>
                <a:t>5</a:t>
              </a:r>
              <a:r>
                <a:rPr kumimoji="0" lang="zh-CN" alt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方正细等线简体"/>
                  <a:ea typeface="微软雅黑" panose="020B0503020204020204" pitchFamily="34" charset="-122"/>
                  <a:cs typeface="+mn-cs"/>
                  <a:sym typeface="+mn-ea"/>
                </a:rPr>
                <a:t>名）</a:t>
              </a: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细等线简体"/>
                <a:ea typeface="微软雅黑" panose="020B0503020204020204" pitchFamily="34" charset="-122"/>
                <a:cs typeface="+mn-cs"/>
                <a:sym typeface="+mn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379085" y="639445"/>
            <a:ext cx="5890895" cy="934106"/>
            <a:chOff x="6853229" y="2014248"/>
            <a:chExt cx="4605118" cy="934645"/>
          </a:xfrm>
        </p:grpSpPr>
        <p:sp>
          <p:nvSpPr>
            <p:cNvPr id="22" name="文本框 50"/>
            <p:cNvSpPr txBox="1"/>
            <p:nvPr/>
          </p:nvSpPr>
          <p:spPr>
            <a:xfrm>
              <a:off x="6853229" y="2534634"/>
              <a:ext cx="4605118" cy="41425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rgbClr val="00729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大专及以上学历、男性；环境工程、</a:t>
              </a:r>
              <a:r>
                <a:rPr lang="en-US" altLang="zh-CN" sz="1400" dirty="0">
                  <a:solidFill>
                    <a:srgbClr val="00729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环境化学</a:t>
              </a:r>
              <a:r>
                <a:rPr lang="zh-CN" altLang="en-US" sz="1400" dirty="0">
                  <a:solidFill>
                    <a:srgbClr val="00729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en-US" altLang="zh-CN" sz="1400" dirty="0">
                  <a:solidFill>
                    <a:srgbClr val="00729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化工工程等相关专业</a:t>
              </a:r>
              <a:endParaRPr lang="en-US" altLang="zh-CN" sz="1400" dirty="0">
                <a:solidFill>
                  <a:srgbClr val="00729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6853229" y="2014248"/>
              <a:ext cx="1301069" cy="393927"/>
              <a:chOff x="7970036" y="2014248"/>
              <a:chExt cx="1301069" cy="393927"/>
            </a:xfrm>
          </p:grpSpPr>
          <p:sp>
            <p:nvSpPr>
              <p:cNvPr id="24" name="矩形: 圆角 23"/>
              <p:cNvSpPr/>
              <p:nvPr/>
            </p:nvSpPr>
            <p:spPr bwMode="auto">
              <a:xfrm>
                <a:off x="7970036" y="2014248"/>
                <a:ext cx="1301069" cy="393927"/>
              </a:xfrm>
              <a:prstGeom prst="roundRect">
                <a:avLst>
                  <a:gd name="adj" fmla="val 50000"/>
                </a:avLst>
              </a:prstGeom>
              <a:solidFill>
                <a:srgbClr val="0084A6"/>
              </a:solidFill>
              <a:ln w="12700" cap="flat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91404" tIns="0" rIns="91404" bIns="3600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ea"/>
                </a:endParaRPr>
              </a:p>
            </p:txBody>
          </p:sp>
          <p:sp>
            <p:nvSpPr>
              <p:cNvPr id="25" name="文本框 13"/>
              <p:cNvSpPr txBox="1"/>
              <p:nvPr/>
            </p:nvSpPr>
            <p:spPr>
              <a:xfrm>
                <a:off x="8235942" y="2057110"/>
                <a:ext cx="887621" cy="30688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学历、专业</a:t>
                </a:r>
                <a:endPara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rcRect t="17197" r="23418"/>
          <a:stretch>
            <a:fillRect/>
          </a:stretch>
        </p:blipFill>
        <p:spPr>
          <a:xfrm>
            <a:off x="1068229" y="1274218"/>
            <a:ext cx="4405093" cy="487409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" name="组合 10"/>
          <p:cNvGrpSpPr/>
          <p:nvPr/>
        </p:nvGrpSpPr>
        <p:grpSpPr>
          <a:xfrm>
            <a:off x="5428739" y="1717894"/>
            <a:ext cx="5702935" cy="1228725"/>
            <a:chOff x="6853228" y="2014248"/>
            <a:chExt cx="5702935" cy="1227778"/>
          </a:xfrm>
        </p:grpSpPr>
        <p:sp>
          <p:nvSpPr>
            <p:cNvPr id="18" name="文本框 50"/>
            <p:cNvSpPr txBox="1"/>
            <p:nvPr/>
          </p:nvSpPr>
          <p:spPr>
            <a:xfrm>
              <a:off x="6853228" y="2505359"/>
              <a:ext cx="5702935" cy="7366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rgbClr val="00729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熟悉污水处理工艺和系统运行维护，熟悉各种污水设备性能，操作方法和监测手段，熟悉环保法规和行业标准</a:t>
              </a:r>
              <a:endParaRPr lang="zh-CN" altLang="en-US" sz="1400" dirty="0">
                <a:solidFill>
                  <a:srgbClr val="00729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6853229" y="2014248"/>
              <a:ext cx="1614488" cy="393397"/>
              <a:chOff x="7970036" y="2014248"/>
              <a:chExt cx="1614488" cy="393397"/>
            </a:xfrm>
          </p:grpSpPr>
          <p:sp>
            <p:nvSpPr>
              <p:cNvPr id="20" name="矩形: 圆角 19"/>
              <p:cNvSpPr/>
              <p:nvPr/>
            </p:nvSpPr>
            <p:spPr bwMode="auto">
              <a:xfrm>
                <a:off x="7970036" y="2014248"/>
                <a:ext cx="1614488" cy="393397"/>
              </a:xfrm>
              <a:prstGeom prst="roundRect">
                <a:avLst>
                  <a:gd name="adj" fmla="val 50000"/>
                </a:avLst>
              </a:prstGeom>
              <a:solidFill>
                <a:srgbClr val="0084A6"/>
              </a:solidFill>
              <a:ln w="12700" cap="flat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91404" tIns="0" rIns="91404" bIns="3600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ea"/>
                </a:endParaRPr>
              </a:p>
            </p:txBody>
          </p:sp>
          <p:sp>
            <p:nvSpPr>
              <p:cNvPr id="21" name="文本框 13"/>
              <p:cNvSpPr txBox="1"/>
              <p:nvPr/>
            </p:nvSpPr>
            <p:spPr>
              <a:xfrm>
                <a:off x="8235942" y="2057110"/>
                <a:ext cx="894080" cy="30646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岗位要求</a:t>
                </a:r>
                <a:endPara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5428739" y="3017104"/>
            <a:ext cx="5732780" cy="3716654"/>
            <a:chOff x="6853229" y="2014248"/>
            <a:chExt cx="5732780" cy="3713790"/>
          </a:xfrm>
        </p:grpSpPr>
        <p:sp>
          <p:nvSpPr>
            <p:cNvPr id="14" name="文本框 50"/>
            <p:cNvSpPr txBox="1"/>
            <p:nvPr/>
          </p:nvSpPr>
          <p:spPr>
            <a:xfrm>
              <a:off x="6853229" y="2407644"/>
              <a:ext cx="5732780" cy="33203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rgbClr val="00729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1、负责污水处理工艺调整的技术管理和安全运行，确保设备和工艺正常运行，协助片区经理做好工艺管理工作；</a:t>
              </a:r>
              <a:endParaRPr lang="zh-CN" altLang="en-US" sz="1400" dirty="0">
                <a:solidFill>
                  <a:srgbClr val="00729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lvl="0" indent="0" eaLnBrk="1" hangingPunct="1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rgbClr val="00729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2、及时解决污水厂运行工艺问题，保证污水排放达标，并做好日常运行数据的统计分析；</a:t>
              </a:r>
              <a:endParaRPr lang="zh-CN" altLang="en-US" sz="1400" dirty="0">
                <a:solidFill>
                  <a:srgbClr val="00729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lvl="0" indent="0" eaLnBrk="1" hangingPunct="1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rgbClr val="00729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3、协助片区经理进行日常运行和设备维护维修管理；</a:t>
              </a:r>
              <a:endParaRPr lang="zh-CN" altLang="en-US" sz="1400" dirty="0">
                <a:solidFill>
                  <a:srgbClr val="00729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lvl="0" indent="0" eaLnBrk="1" hangingPunct="1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rgbClr val="00729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4、编制技术方案，组织经济核算，对系统进行实时监测和监控，协调处理各种应急突发性事件。</a:t>
              </a:r>
              <a:endParaRPr lang="zh-CN" altLang="en-US" sz="1400" dirty="0">
                <a:solidFill>
                  <a:srgbClr val="00729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lvl="0" indent="0" eaLnBrk="1" hangingPunct="1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rgbClr val="00729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5、严格操作规程，按规定对水样进行检测化验，准确计算投加药量，确保处理水质各项指标达标；</a:t>
              </a:r>
              <a:endParaRPr lang="zh-CN" altLang="en-US" sz="1400" dirty="0">
                <a:solidFill>
                  <a:srgbClr val="00729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lvl="0" indent="0" eaLnBrk="1" hangingPunct="1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rgbClr val="00729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6、负责员工技能培训，指导监督现场作业管理；</a:t>
              </a:r>
              <a:endParaRPr lang="zh-CN" altLang="en-US" sz="1400" dirty="0">
                <a:solidFill>
                  <a:srgbClr val="00729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6853229" y="2014248"/>
              <a:ext cx="1614488" cy="393397"/>
              <a:chOff x="7970036" y="2014248"/>
              <a:chExt cx="1614488" cy="393397"/>
            </a:xfrm>
          </p:grpSpPr>
          <p:sp>
            <p:nvSpPr>
              <p:cNvPr id="16" name="矩形: 圆角 15"/>
              <p:cNvSpPr/>
              <p:nvPr/>
            </p:nvSpPr>
            <p:spPr bwMode="auto">
              <a:xfrm>
                <a:off x="7970036" y="2014248"/>
                <a:ext cx="1614488" cy="393397"/>
              </a:xfrm>
              <a:prstGeom prst="roundRect">
                <a:avLst>
                  <a:gd name="adj" fmla="val 50000"/>
                </a:avLst>
              </a:prstGeom>
              <a:solidFill>
                <a:srgbClr val="0084A6"/>
              </a:solidFill>
              <a:ln w="12700" cap="flat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91404" tIns="0" rIns="91404" bIns="3600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ea"/>
                </a:endParaRPr>
              </a:p>
            </p:txBody>
          </p:sp>
          <p:sp>
            <p:nvSpPr>
              <p:cNvPr id="17" name="文本框 13"/>
              <p:cNvSpPr txBox="1"/>
              <p:nvPr/>
            </p:nvSpPr>
            <p:spPr>
              <a:xfrm>
                <a:off x="8235942" y="2057110"/>
                <a:ext cx="894080" cy="30646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具体要求</a:t>
                </a:r>
                <a:endPara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9" name="矩形 28"/>
          <p:cNvSpPr/>
          <p:nvPr/>
        </p:nvSpPr>
        <p:spPr>
          <a:xfrm>
            <a:off x="9948274" y="4798502"/>
            <a:ext cx="1385355" cy="1737873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 l="-2140" t="1863" r="2140" b="2610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57528" y="370599"/>
            <a:ext cx="4702969" cy="491490"/>
            <a:chOff x="357528" y="291985"/>
            <a:chExt cx="4702969" cy="491490"/>
          </a:xfrm>
        </p:grpSpPr>
        <p:grpSp>
          <p:nvGrpSpPr>
            <p:cNvPr id="3" name="组合 2"/>
            <p:cNvGrpSpPr/>
            <p:nvPr/>
          </p:nvGrpSpPr>
          <p:grpSpPr>
            <a:xfrm>
              <a:off x="357528" y="304047"/>
              <a:ext cx="612000" cy="468000"/>
              <a:chOff x="8035925" y="-1063808"/>
              <a:chExt cx="3082603" cy="2332866"/>
            </a:xfrm>
          </p:grpSpPr>
          <p:sp>
            <p:nvSpPr>
              <p:cNvPr id="5" name="椭圆 4"/>
              <p:cNvSpPr/>
              <p:nvPr/>
            </p:nvSpPr>
            <p:spPr bwMode="auto">
              <a:xfrm>
                <a:off x="10070897" y="215506"/>
                <a:ext cx="1047631" cy="1053552"/>
              </a:xfrm>
              <a:prstGeom prst="ellipse">
                <a:avLst/>
              </a:prstGeom>
              <a:solidFill>
                <a:srgbClr val="00A599"/>
              </a:soli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 bwMode="auto">
              <a:xfrm>
                <a:off x="9543311" y="-1063808"/>
                <a:ext cx="1047631" cy="1053552"/>
              </a:xfrm>
              <a:prstGeom prst="ellipse">
                <a:avLst/>
              </a:prstGeom>
              <a:solidFill>
                <a:srgbClr val="F5AF31"/>
              </a:soli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 bwMode="auto">
              <a:xfrm>
                <a:off x="8714249" y="215506"/>
                <a:ext cx="1047631" cy="1053552"/>
              </a:xfrm>
              <a:prstGeom prst="ellipse">
                <a:avLst/>
              </a:prstGeom>
              <a:solidFill>
                <a:srgbClr val="0084A6"/>
              </a:soli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 bwMode="auto">
              <a:xfrm>
                <a:off x="8035925" y="-1063808"/>
                <a:ext cx="1047631" cy="1053552"/>
              </a:xfrm>
              <a:prstGeom prst="ellipse">
                <a:avLst/>
              </a:prstGeom>
              <a:solidFill>
                <a:srgbClr val="CB755D"/>
              </a:soli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1180647" y="291985"/>
              <a:ext cx="3879850" cy="491490"/>
            </a:xfrm>
            <a:prstGeom prst="rect">
              <a:avLst/>
            </a:prstGeom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方正细等线简体"/>
                  <a:ea typeface="微软雅黑" panose="020B0503020204020204" pitchFamily="34" charset="-122"/>
                  <a:cs typeface="+mn-cs"/>
                  <a:sym typeface="+mn-ea"/>
                </a:rPr>
                <a:t>管理人员（</a:t>
              </a:r>
              <a:r>
                <a:rPr kumimoji="0" lang="en-US" altLang="zh-CN" sz="2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方正细等线简体"/>
                  <a:ea typeface="微软雅黑" panose="020B0503020204020204" pitchFamily="34" charset="-122"/>
                  <a:cs typeface="+mn-cs"/>
                  <a:sym typeface="+mn-ea"/>
                </a:rPr>
                <a:t>2</a:t>
              </a:r>
              <a:r>
                <a:rPr kumimoji="0" lang="zh-CN" alt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方正细等线简体"/>
                  <a:ea typeface="微软雅黑" panose="020B0503020204020204" pitchFamily="34" charset="-122"/>
                  <a:cs typeface="+mn-cs"/>
                  <a:sym typeface="+mn-ea"/>
                </a:rPr>
                <a:t>名）</a:t>
              </a: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细等线简体"/>
                <a:ea typeface="微软雅黑" panose="020B0503020204020204" pitchFamily="34" charset="-122"/>
                <a:cs typeface="+mn-cs"/>
                <a:sym typeface="+mn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488815" y="490220"/>
            <a:ext cx="7065010" cy="934087"/>
            <a:chOff x="6827214" y="2014248"/>
            <a:chExt cx="4631133" cy="934660"/>
          </a:xfrm>
        </p:grpSpPr>
        <p:sp>
          <p:nvSpPr>
            <p:cNvPr id="22" name="文本框 50"/>
            <p:cNvSpPr txBox="1"/>
            <p:nvPr/>
          </p:nvSpPr>
          <p:spPr>
            <a:xfrm>
              <a:off x="6853229" y="2534634"/>
              <a:ext cx="4605118" cy="41427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rgbClr val="00729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本科及以上学历、男性；环境工程、给排水专业</a:t>
              </a:r>
              <a:r>
                <a:rPr lang="en-US" altLang="zh-CN" sz="1400" dirty="0">
                  <a:solidFill>
                    <a:srgbClr val="00729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等相关专业</a:t>
              </a:r>
              <a:endParaRPr lang="en-US" altLang="zh-CN" sz="1400" dirty="0">
                <a:solidFill>
                  <a:srgbClr val="00729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6827214" y="2014248"/>
              <a:ext cx="1103175" cy="393940"/>
              <a:chOff x="7944021" y="2014248"/>
              <a:chExt cx="1103175" cy="393940"/>
            </a:xfrm>
          </p:grpSpPr>
          <p:sp>
            <p:nvSpPr>
              <p:cNvPr id="24" name="矩形: 圆角 23"/>
              <p:cNvSpPr/>
              <p:nvPr/>
            </p:nvSpPr>
            <p:spPr bwMode="auto">
              <a:xfrm>
                <a:off x="7944021" y="2014248"/>
                <a:ext cx="1103130" cy="393940"/>
              </a:xfrm>
              <a:prstGeom prst="roundRect">
                <a:avLst>
                  <a:gd name="adj" fmla="val 50000"/>
                </a:avLst>
              </a:prstGeom>
              <a:solidFill>
                <a:srgbClr val="0084A6"/>
              </a:solidFill>
              <a:ln w="12700" cap="flat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91404" tIns="0" rIns="91404" bIns="3600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ea"/>
                </a:endParaRPr>
              </a:p>
            </p:txBody>
          </p:sp>
          <p:sp>
            <p:nvSpPr>
              <p:cNvPr id="25" name="文本框 13"/>
              <p:cNvSpPr txBox="1"/>
              <p:nvPr/>
            </p:nvSpPr>
            <p:spPr>
              <a:xfrm>
                <a:off x="8159575" y="2068547"/>
                <a:ext cx="887621" cy="3068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学历、专业</a:t>
                </a:r>
                <a:endPara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rcRect t="17197" r="23418"/>
          <a:stretch>
            <a:fillRect/>
          </a:stretch>
        </p:blipFill>
        <p:spPr>
          <a:xfrm>
            <a:off x="1068229" y="1274218"/>
            <a:ext cx="4405093" cy="487409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" name="组合 10"/>
          <p:cNvGrpSpPr/>
          <p:nvPr/>
        </p:nvGrpSpPr>
        <p:grpSpPr>
          <a:xfrm>
            <a:off x="4488815" y="1426845"/>
            <a:ext cx="7263130" cy="1551940"/>
            <a:chOff x="6853228" y="2014248"/>
            <a:chExt cx="5702935" cy="1550744"/>
          </a:xfrm>
        </p:grpSpPr>
        <p:sp>
          <p:nvSpPr>
            <p:cNvPr id="18" name="文本框 50"/>
            <p:cNvSpPr txBox="1"/>
            <p:nvPr/>
          </p:nvSpPr>
          <p:spPr>
            <a:xfrm>
              <a:off x="6853228" y="2505359"/>
              <a:ext cx="5702935" cy="10596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rgbClr val="00729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熟悉污水处理的常见物化和生化处理工艺。适应出差，有C1优先考虑。主持所负责厂区的运行管理、工艺管理、设备管理、安全管理等运营管理工作和行政工作，贯彻执行城镇污水处理厂污染物排放的国家标准、行业标准及相关的环境保护法律法规。</a:t>
              </a:r>
              <a:endParaRPr lang="zh-CN" altLang="en-US" sz="1400" dirty="0">
                <a:solidFill>
                  <a:srgbClr val="00729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6853229" y="2014248"/>
              <a:ext cx="1341897" cy="393397"/>
              <a:chOff x="7970036" y="2014248"/>
              <a:chExt cx="1341897" cy="393397"/>
            </a:xfrm>
          </p:grpSpPr>
          <p:sp>
            <p:nvSpPr>
              <p:cNvPr id="20" name="矩形: 圆角 19"/>
              <p:cNvSpPr/>
              <p:nvPr/>
            </p:nvSpPr>
            <p:spPr bwMode="auto">
              <a:xfrm>
                <a:off x="7970036" y="2014248"/>
                <a:ext cx="1341897" cy="393397"/>
              </a:xfrm>
              <a:prstGeom prst="roundRect">
                <a:avLst>
                  <a:gd name="adj" fmla="val 50000"/>
                </a:avLst>
              </a:prstGeom>
              <a:solidFill>
                <a:srgbClr val="0084A6"/>
              </a:solidFill>
              <a:ln w="12700" cap="flat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91404" tIns="0" rIns="91404" bIns="3600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ea"/>
                </a:endParaRPr>
              </a:p>
            </p:txBody>
          </p:sp>
          <p:sp>
            <p:nvSpPr>
              <p:cNvPr id="21" name="文本框 13"/>
              <p:cNvSpPr txBox="1"/>
              <p:nvPr/>
            </p:nvSpPr>
            <p:spPr>
              <a:xfrm>
                <a:off x="8235942" y="2057110"/>
                <a:ext cx="894080" cy="30646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岗位要求</a:t>
                </a:r>
                <a:endPara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4408170" y="3031490"/>
            <a:ext cx="7578725" cy="3393440"/>
            <a:chOff x="6884021" y="2014248"/>
            <a:chExt cx="5732780" cy="3390823"/>
          </a:xfrm>
        </p:grpSpPr>
        <p:sp>
          <p:nvSpPr>
            <p:cNvPr id="14" name="文本框 50"/>
            <p:cNvSpPr txBox="1"/>
            <p:nvPr/>
          </p:nvSpPr>
          <p:spPr>
            <a:xfrm>
              <a:off x="6884021" y="2407644"/>
              <a:ext cx="5732780" cy="29974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rgbClr val="00729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1、主持所负责厂区的运行管理、工艺管理、设备管理、安全管理等运营管理工作和行政工作，贯彻执行城镇污水处理厂污染物排放的国家标准、行业标准及相关的环境保护法律法规；</a:t>
              </a:r>
              <a:endParaRPr lang="zh-CN" altLang="en-US" sz="1400" dirty="0">
                <a:solidFill>
                  <a:srgbClr val="00729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lvl="0" indent="0" eaLnBrk="1" hangingPunct="1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rgbClr val="00729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2、抓好厂区运营人员的政治思想、业务学习，提升运营人员的业务技能，强化运营人员的工作责任意识，联系协调其他部门，共同做好污水运营管理工作；</a:t>
              </a:r>
              <a:endParaRPr lang="zh-CN" altLang="en-US" sz="1400" dirty="0">
                <a:solidFill>
                  <a:srgbClr val="00729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lvl="0" indent="0" eaLnBrk="1" hangingPunct="1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rgbClr val="00729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3、负责工作计划执行情况的检查，随时解决发生的问题，以确保计划完成.根据生产、维护与检查日报表分析运营情况，找出问题，以确保计划完成；</a:t>
              </a:r>
              <a:endParaRPr lang="zh-CN" altLang="en-US" sz="1400" dirty="0">
                <a:solidFill>
                  <a:srgbClr val="00729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lvl="0" indent="0" eaLnBrk="1" hangingPunct="1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rgbClr val="00729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4、负责接待公司和各级领导的检查和汇报； </a:t>
              </a:r>
              <a:endParaRPr lang="zh-CN" altLang="en-US" sz="1400" dirty="0">
                <a:solidFill>
                  <a:srgbClr val="00729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lvl="0" indent="0" eaLnBrk="1" hangingPunct="1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rgbClr val="00729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5、组织制定厂内各类人员工作标准、管理标准、技术标准，并落实、监督、考核。及时召开会议，研究生产过程中发生的问题，努力降低运行成本，努力实现污水处理稳定达标排放；</a:t>
              </a:r>
              <a:endParaRPr lang="zh-CN" altLang="en-US" sz="1400" dirty="0">
                <a:solidFill>
                  <a:srgbClr val="00729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6945108" y="2014248"/>
              <a:ext cx="1305681" cy="393397"/>
              <a:chOff x="8061915" y="2014248"/>
              <a:chExt cx="1305681" cy="393397"/>
            </a:xfrm>
          </p:grpSpPr>
          <p:sp>
            <p:nvSpPr>
              <p:cNvPr id="16" name="矩形: 圆角 15"/>
              <p:cNvSpPr/>
              <p:nvPr/>
            </p:nvSpPr>
            <p:spPr bwMode="auto">
              <a:xfrm>
                <a:off x="8061915" y="2014248"/>
                <a:ext cx="1305681" cy="393397"/>
              </a:xfrm>
              <a:prstGeom prst="roundRect">
                <a:avLst>
                  <a:gd name="adj" fmla="val 50000"/>
                </a:avLst>
              </a:prstGeom>
              <a:solidFill>
                <a:srgbClr val="0084A6"/>
              </a:solidFill>
              <a:ln w="12700" cap="flat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91404" tIns="0" rIns="91404" bIns="3600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ea"/>
                </a:endParaRPr>
              </a:p>
            </p:txBody>
          </p:sp>
          <p:sp>
            <p:nvSpPr>
              <p:cNvPr id="17" name="文本框 13"/>
              <p:cNvSpPr txBox="1"/>
              <p:nvPr/>
            </p:nvSpPr>
            <p:spPr>
              <a:xfrm>
                <a:off x="8235942" y="2057110"/>
                <a:ext cx="894080" cy="30646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n-US" altLang="zh-CN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</a:t>
                </a: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具体要求</a:t>
                </a:r>
                <a:endPara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9" name="矩形 28"/>
          <p:cNvSpPr/>
          <p:nvPr/>
        </p:nvSpPr>
        <p:spPr>
          <a:xfrm>
            <a:off x="9948274" y="4798502"/>
            <a:ext cx="1385355" cy="1737873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 l="-2140" t="1863" r="2140" b="2610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57528" y="370599"/>
            <a:ext cx="4702969" cy="491490"/>
            <a:chOff x="357528" y="291985"/>
            <a:chExt cx="4702969" cy="491490"/>
          </a:xfrm>
        </p:grpSpPr>
        <p:grpSp>
          <p:nvGrpSpPr>
            <p:cNvPr id="3" name="组合 2"/>
            <p:cNvGrpSpPr/>
            <p:nvPr/>
          </p:nvGrpSpPr>
          <p:grpSpPr>
            <a:xfrm>
              <a:off x="357528" y="304047"/>
              <a:ext cx="612000" cy="468000"/>
              <a:chOff x="8035925" y="-1063808"/>
              <a:chExt cx="3082603" cy="2332866"/>
            </a:xfrm>
          </p:grpSpPr>
          <p:sp>
            <p:nvSpPr>
              <p:cNvPr id="5" name="椭圆 4"/>
              <p:cNvSpPr/>
              <p:nvPr/>
            </p:nvSpPr>
            <p:spPr bwMode="auto">
              <a:xfrm>
                <a:off x="10070897" y="215506"/>
                <a:ext cx="1047631" cy="1053552"/>
              </a:xfrm>
              <a:prstGeom prst="ellipse">
                <a:avLst/>
              </a:prstGeom>
              <a:solidFill>
                <a:srgbClr val="00A599"/>
              </a:soli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 bwMode="auto">
              <a:xfrm>
                <a:off x="9543311" y="-1063808"/>
                <a:ext cx="1047631" cy="1053552"/>
              </a:xfrm>
              <a:prstGeom prst="ellipse">
                <a:avLst/>
              </a:prstGeom>
              <a:solidFill>
                <a:srgbClr val="F5AF31"/>
              </a:soli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 bwMode="auto">
              <a:xfrm>
                <a:off x="8714249" y="215506"/>
                <a:ext cx="1047631" cy="1053552"/>
              </a:xfrm>
              <a:prstGeom prst="ellipse">
                <a:avLst/>
              </a:prstGeom>
              <a:solidFill>
                <a:srgbClr val="0084A6"/>
              </a:soli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 bwMode="auto">
              <a:xfrm>
                <a:off x="8035925" y="-1063808"/>
                <a:ext cx="1047631" cy="1053552"/>
              </a:xfrm>
              <a:prstGeom prst="ellipse">
                <a:avLst/>
              </a:prstGeom>
              <a:solidFill>
                <a:srgbClr val="CB755D"/>
              </a:soli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1180647" y="291985"/>
              <a:ext cx="3879850" cy="491490"/>
            </a:xfrm>
            <a:prstGeom prst="rect">
              <a:avLst/>
            </a:prstGeom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方正细等线简体"/>
                  <a:ea typeface="微软雅黑" panose="020B0503020204020204" pitchFamily="34" charset="-122"/>
                  <a:cs typeface="+mn-cs"/>
                  <a:sym typeface="+mn-ea"/>
                </a:rPr>
                <a:t>污水化验员（</a:t>
              </a:r>
              <a:r>
                <a:rPr kumimoji="0" lang="en-US" altLang="zh-CN" sz="2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方正细等线简体"/>
                  <a:ea typeface="微软雅黑" panose="020B0503020204020204" pitchFamily="34" charset="-122"/>
                  <a:cs typeface="+mn-cs"/>
                  <a:sym typeface="+mn-ea"/>
                </a:rPr>
                <a:t>2</a:t>
              </a:r>
              <a:r>
                <a:rPr kumimoji="0" lang="zh-CN" alt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方正细等线简体"/>
                  <a:ea typeface="微软雅黑" panose="020B0503020204020204" pitchFamily="34" charset="-122"/>
                  <a:cs typeface="+mn-cs"/>
                  <a:sym typeface="+mn-ea"/>
                </a:rPr>
                <a:t>名）</a:t>
              </a: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细等线简体"/>
                <a:ea typeface="微软雅黑" panose="020B0503020204020204" pitchFamily="34" charset="-122"/>
                <a:cs typeface="+mn-cs"/>
                <a:sym typeface="+mn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379085" y="639445"/>
            <a:ext cx="5890895" cy="934106"/>
            <a:chOff x="6853229" y="2014248"/>
            <a:chExt cx="4605118" cy="934645"/>
          </a:xfrm>
        </p:grpSpPr>
        <p:sp>
          <p:nvSpPr>
            <p:cNvPr id="22" name="文本框 50"/>
            <p:cNvSpPr txBox="1"/>
            <p:nvPr/>
          </p:nvSpPr>
          <p:spPr>
            <a:xfrm>
              <a:off x="6853229" y="2534634"/>
              <a:ext cx="4605118" cy="41425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rgbClr val="00729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大专及以上学历、性别不限；</a:t>
              </a:r>
              <a:r>
                <a:rPr sz="1400" dirty="0">
                  <a:solidFill>
                    <a:srgbClr val="00729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化验、化学分析类相关专业</a:t>
              </a:r>
              <a:endParaRPr lang="en-US" altLang="zh-CN" sz="1400" dirty="0">
                <a:solidFill>
                  <a:srgbClr val="00729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6853229" y="2014248"/>
              <a:ext cx="1301069" cy="393927"/>
              <a:chOff x="7970036" y="2014248"/>
              <a:chExt cx="1301069" cy="393927"/>
            </a:xfrm>
          </p:grpSpPr>
          <p:sp>
            <p:nvSpPr>
              <p:cNvPr id="24" name="矩形: 圆角 23"/>
              <p:cNvSpPr/>
              <p:nvPr/>
            </p:nvSpPr>
            <p:spPr bwMode="auto">
              <a:xfrm>
                <a:off x="7970036" y="2014248"/>
                <a:ext cx="1301069" cy="393927"/>
              </a:xfrm>
              <a:prstGeom prst="roundRect">
                <a:avLst>
                  <a:gd name="adj" fmla="val 50000"/>
                </a:avLst>
              </a:prstGeom>
              <a:solidFill>
                <a:srgbClr val="0084A6"/>
              </a:solidFill>
              <a:ln w="12700" cap="flat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91404" tIns="0" rIns="91404" bIns="3600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ea"/>
                </a:endParaRPr>
              </a:p>
            </p:txBody>
          </p:sp>
          <p:sp>
            <p:nvSpPr>
              <p:cNvPr id="25" name="文本框 13"/>
              <p:cNvSpPr txBox="1"/>
              <p:nvPr/>
            </p:nvSpPr>
            <p:spPr>
              <a:xfrm>
                <a:off x="8235942" y="2057110"/>
                <a:ext cx="887621" cy="30688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学历、专业</a:t>
                </a:r>
                <a:endPara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rcRect t="17197" r="23418"/>
          <a:stretch>
            <a:fillRect/>
          </a:stretch>
        </p:blipFill>
        <p:spPr>
          <a:xfrm>
            <a:off x="1068229" y="1274218"/>
            <a:ext cx="4405093" cy="487409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" name="组合 10"/>
          <p:cNvGrpSpPr/>
          <p:nvPr/>
        </p:nvGrpSpPr>
        <p:grpSpPr>
          <a:xfrm>
            <a:off x="5428739" y="1717894"/>
            <a:ext cx="5702935" cy="1551940"/>
            <a:chOff x="6853228" y="2014248"/>
            <a:chExt cx="5702935" cy="1550744"/>
          </a:xfrm>
        </p:grpSpPr>
        <p:sp>
          <p:nvSpPr>
            <p:cNvPr id="18" name="文本框 50"/>
            <p:cNvSpPr txBox="1"/>
            <p:nvPr/>
          </p:nvSpPr>
          <p:spPr>
            <a:xfrm>
              <a:off x="6853228" y="2505359"/>
              <a:ext cx="5702935" cy="10596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rgbClr val="00729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熟悉化学分析检测，仪器分析；熟悉化验操作规程和有关药品试剂；熟悉水处理水质指标的监测，能总结分析实验数据，为调试提供有效方案。</a:t>
              </a:r>
              <a:endParaRPr lang="zh-CN" altLang="en-US" sz="1400" dirty="0">
                <a:solidFill>
                  <a:srgbClr val="00729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6853229" y="2014248"/>
              <a:ext cx="1614488" cy="393397"/>
              <a:chOff x="7970036" y="2014248"/>
              <a:chExt cx="1614488" cy="393397"/>
            </a:xfrm>
          </p:grpSpPr>
          <p:sp>
            <p:nvSpPr>
              <p:cNvPr id="20" name="矩形: 圆角 19"/>
              <p:cNvSpPr/>
              <p:nvPr/>
            </p:nvSpPr>
            <p:spPr bwMode="auto">
              <a:xfrm>
                <a:off x="7970036" y="2014248"/>
                <a:ext cx="1614488" cy="393397"/>
              </a:xfrm>
              <a:prstGeom prst="roundRect">
                <a:avLst>
                  <a:gd name="adj" fmla="val 50000"/>
                </a:avLst>
              </a:prstGeom>
              <a:solidFill>
                <a:srgbClr val="0084A6"/>
              </a:solidFill>
              <a:ln w="12700" cap="flat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91404" tIns="0" rIns="91404" bIns="3600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ea"/>
                </a:endParaRPr>
              </a:p>
            </p:txBody>
          </p:sp>
          <p:sp>
            <p:nvSpPr>
              <p:cNvPr id="21" name="文本框 13"/>
              <p:cNvSpPr txBox="1"/>
              <p:nvPr/>
            </p:nvSpPr>
            <p:spPr>
              <a:xfrm>
                <a:off x="8235942" y="2057110"/>
                <a:ext cx="894080" cy="30646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岗位要求</a:t>
                </a:r>
                <a:endPara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5428739" y="3017104"/>
            <a:ext cx="5732780" cy="3393439"/>
            <a:chOff x="6853229" y="2014248"/>
            <a:chExt cx="5732780" cy="3390824"/>
          </a:xfrm>
        </p:grpSpPr>
        <p:sp>
          <p:nvSpPr>
            <p:cNvPr id="14" name="文本框 50"/>
            <p:cNvSpPr txBox="1"/>
            <p:nvPr/>
          </p:nvSpPr>
          <p:spPr>
            <a:xfrm>
              <a:off x="6853229" y="2407644"/>
              <a:ext cx="5732780" cy="29974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rgbClr val="00729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1、负责对水质的物理性质、化学性质及生物性进行检验和评定,完成水质化验，并对数据进行收集、整理、分析后上报；</a:t>
              </a:r>
              <a:endParaRPr lang="zh-CN" altLang="en-US" sz="1400" dirty="0">
                <a:solidFill>
                  <a:srgbClr val="00729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lvl="0" indent="0" eaLnBrk="1" hangingPunct="1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rgbClr val="00729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2、负责对化验室的管理，协助运维部日常内勤工作；</a:t>
              </a:r>
              <a:endParaRPr lang="zh-CN" altLang="en-US" sz="1400" dirty="0">
                <a:solidFill>
                  <a:srgbClr val="00729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lvl="0" indent="0" eaLnBrk="1" hangingPunct="1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rgbClr val="00729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3、负责对仪器进行化学清洗；</a:t>
              </a:r>
              <a:endParaRPr lang="zh-CN" altLang="en-US" sz="1400" dirty="0">
                <a:solidFill>
                  <a:srgbClr val="00729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lvl="0" indent="0" eaLnBrk="1" hangingPunct="1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rgbClr val="00729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4、严格按照《仪器操作规程》操作仪器，做好使用记录及仪器的日常维护工作，保持检测室内及周围环境的整洁；</a:t>
              </a:r>
              <a:endParaRPr lang="zh-CN" altLang="en-US" sz="1400" dirty="0">
                <a:solidFill>
                  <a:srgbClr val="00729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lvl="0" indent="0" eaLnBrk="1" hangingPunct="1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rgbClr val="00729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5、能吃苦耐劳，做事认真细心；</a:t>
              </a:r>
              <a:endParaRPr lang="zh-CN" altLang="en-US" sz="1400" dirty="0">
                <a:solidFill>
                  <a:srgbClr val="00729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lvl="0" indent="0" eaLnBrk="1" hangingPunct="1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rgbClr val="00729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6、熟悉水处理水质指标的监测，能总结分析实验数据，为调试提供有效方案；</a:t>
              </a:r>
              <a:endParaRPr lang="zh-CN" altLang="en-US" sz="1400" dirty="0">
                <a:solidFill>
                  <a:srgbClr val="00729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6853229" y="2014248"/>
              <a:ext cx="1614488" cy="393397"/>
              <a:chOff x="7970036" y="2014248"/>
              <a:chExt cx="1614488" cy="393397"/>
            </a:xfrm>
          </p:grpSpPr>
          <p:sp>
            <p:nvSpPr>
              <p:cNvPr id="16" name="矩形: 圆角 15"/>
              <p:cNvSpPr/>
              <p:nvPr/>
            </p:nvSpPr>
            <p:spPr bwMode="auto">
              <a:xfrm>
                <a:off x="7970036" y="2014248"/>
                <a:ext cx="1614488" cy="393397"/>
              </a:xfrm>
              <a:prstGeom prst="roundRect">
                <a:avLst>
                  <a:gd name="adj" fmla="val 50000"/>
                </a:avLst>
              </a:prstGeom>
              <a:solidFill>
                <a:srgbClr val="0084A6"/>
              </a:solidFill>
              <a:ln w="12700" cap="flat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91404" tIns="0" rIns="91404" bIns="3600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ea"/>
                </a:endParaRPr>
              </a:p>
            </p:txBody>
          </p:sp>
          <p:sp>
            <p:nvSpPr>
              <p:cNvPr id="17" name="文本框 13"/>
              <p:cNvSpPr txBox="1"/>
              <p:nvPr/>
            </p:nvSpPr>
            <p:spPr>
              <a:xfrm>
                <a:off x="8235942" y="2057110"/>
                <a:ext cx="894080" cy="30646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具体要求</a:t>
                </a:r>
                <a:endPara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9" name="矩形 28"/>
          <p:cNvSpPr/>
          <p:nvPr/>
        </p:nvSpPr>
        <p:spPr>
          <a:xfrm>
            <a:off x="9948274" y="4798502"/>
            <a:ext cx="1385355" cy="1737873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 l="-2140" t="1863" r="2140" b="2610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57528" y="370599"/>
            <a:ext cx="4702969" cy="491490"/>
            <a:chOff x="357528" y="291985"/>
            <a:chExt cx="4702969" cy="491490"/>
          </a:xfrm>
        </p:grpSpPr>
        <p:grpSp>
          <p:nvGrpSpPr>
            <p:cNvPr id="3" name="组合 2"/>
            <p:cNvGrpSpPr/>
            <p:nvPr/>
          </p:nvGrpSpPr>
          <p:grpSpPr>
            <a:xfrm>
              <a:off x="357528" y="304047"/>
              <a:ext cx="612000" cy="468000"/>
              <a:chOff x="8035925" y="-1063808"/>
              <a:chExt cx="3082603" cy="2332866"/>
            </a:xfrm>
          </p:grpSpPr>
          <p:sp>
            <p:nvSpPr>
              <p:cNvPr id="5" name="椭圆 4"/>
              <p:cNvSpPr/>
              <p:nvPr/>
            </p:nvSpPr>
            <p:spPr bwMode="auto">
              <a:xfrm>
                <a:off x="10070897" y="215506"/>
                <a:ext cx="1047631" cy="1053552"/>
              </a:xfrm>
              <a:prstGeom prst="ellipse">
                <a:avLst/>
              </a:prstGeom>
              <a:solidFill>
                <a:srgbClr val="00A599"/>
              </a:soli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 bwMode="auto">
              <a:xfrm>
                <a:off x="9543311" y="-1063808"/>
                <a:ext cx="1047631" cy="1053552"/>
              </a:xfrm>
              <a:prstGeom prst="ellipse">
                <a:avLst/>
              </a:prstGeom>
              <a:solidFill>
                <a:srgbClr val="F5AF31"/>
              </a:soli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 bwMode="auto">
              <a:xfrm>
                <a:off x="8714249" y="215506"/>
                <a:ext cx="1047631" cy="1053552"/>
              </a:xfrm>
              <a:prstGeom prst="ellipse">
                <a:avLst/>
              </a:prstGeom>
              <a:solidFill>
                <a:srgbClr val="0084A6"/>
              </a:soli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 bwMode="auto">
              <a:xfrm>
                <a:off x="8035925" y="-1063808"/>
                <a:ext cx="1047631" cy="1053552"/>
              </a:xfrm>
              <a:prstGeom prst="ellipse">
                <a:avLst/>
              </a:prstGeom>
              <a:solidFill>
                <a:srgbClr val="CB755D"/>
              </a:soli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1180647" y="291985"/>
              <a:ext cx="3879850" cy="491490"/>
            </a:xfrm>
            <a:prstGeom prst="rect">
              <a:avLst/>
            </a:prstGeom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方正细等线简体"/>
                  <a:ea typeface="微软雅黑" panose="020B0503020204020204" pitchFamily="34" charset="-122"/>
                  <a:cs typeface="+mn-cs"/>
                  <a:sym typeface="+mn-ea"/>
                </a:rPr>
                <a:t>设备维修工（</a:t>
              </a:r>
              <a:r>
                <a:rPr kumimoji="0" lang="en-US" altLang="zh-CN" sz="2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方正细等线简体"/>
                  <a:ea typeface="微软雅黑" panose="020B0503020204020204" pitchFamily="34" charset="-122"/>
                  <a:cs typeface="+mn-cs"/>
                  <a:sym typeface="+mn-ea"/>
                </a:rPr>
                <a:t>5</a:t>
              </a:r>
              <a:r>
                <a:rPr kumimoji="0" lang="zh-CN" alt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方正细等线简体"/>
                  <a:ea typeface="微软雅黑" panose="020B0503020204020204" pitchFamily="34" charset="-122"/>
                  <a:cs typeface="+mn-cs"/>
                  <a:sym typeface="+mn-ea"/>
                </a:rPr>
                <a:t>名）</a:t>
              </a: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细等线简体"/>
                <a:ea typeface="微软雅黑" panose="020B0503020204020204" pitchFamily="34" charset="-122"/>
                <a:cs typeface="+mn-cs"/>
                <a:sym typeface="+mn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379085" y="639445"/>
            <a:ext cx="5890895" cy="934106"/>
            <a:chOff x="6853229" y="2014248"/>
            <a:chExt cx="4605118" cy="934645"/>
          </a:xfrm>
        </p:grpSpPr>
        <p:sp>
          <p:nvSpPr>
            <p:cNvPr id="22" name="文本框 50"/>
            <p:cNvSpPr txBox="1"/>
            <p:nvPr/>
          </p:nvSpPr>
          <p:spPr>
            <a:xfrm>
              <a:off x="6853229" y="2534634"/>
              <a:ext cx="4605118" cy="41425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rgbClr val="00729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大专及以上学历、男性；机电</a:t>
              </a:r>
              <a:r>
                <a:rPr lang="en-US" altLang="zh-CN" sz="1400" dirty="0">
                  <a:solidFill>
                    <a:srgbClr val="00729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相关专业</a:t>
              </a:r>
              <a:endParaRPr lang="en-US" altLang="zh-CN" sz="1400" dirty="0">
                <a:solidFill>
                  <a:srgbClr val="00729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6853229" y="2014248"/>
              <a:ext cx="1301069" cy="393927"/>
              <a:chOff x="7970036" y="2014248"/>
              <a:chExt cx="1301069" cy="393927"/>
            </a:xfrm>
          </p:grpSpPr>
          <p:sp>
            <p:nvSpPr>
              <p:cNvPr id="24" name="矩形: 圆角 23"/>
              <p:cNvSpPr/>
              <p:nvPr/>
            </p:nvSpPr>
            <p:spPr bwMode="auto">
              <a:xfrm>
                <a:off x="7970036" y="2014248"/>
                <a:ext cx="1301069" cy="393927"/>
              </a:xfrm>
              <a:prstGeom prst="roundRect">
                <a:avLst>
                  <a:gd name="adj" fmla="val 50000"/>
                </a:avLst>
              </a:prstGeom>
              <a:solidFill>
                <a:srgbClr val="0084A6"/>
              </a:solidFill>
              <a:ln w="12700" cap="flat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91404" tIns="0" rIns="91404" bIns="3600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ea"/>
                </a:endParaRPr>
              </a:p>
            </p:txBody>
          </p:sp>
          <p:sp>
            <p:nvSpPr>
              <p:cNvPr id="25" name="文本框 13"/>
              <p:cNvSpPr txBox="1"/>
              <p:nvPr/>
            </p:nvSpPr>
            <p:spPr>
              <a:xfrm>
                <a:off x="8235942" y="2057110"/>
                <a:ext cx="887621" cy="30688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学历、专业</a:t>
                </a:r>
                <a:endPara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rcRect t="17197" r="23418"/>
          <a:stretch>
            <a:fillRect/>
          </a:stretch>
        </p:blipFill>
        <p:spPr>
          <a:xfrm>
            <a:off x="1068229" y="1274218"/>
            <a:ext cx="4405093" cy="487409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" name="组合 10"/>
          <p:cNvGrpSpPr/>
          <p:nvPr/>
        </p:nvGrpSpPr>
        <p:grpSpPr>
          <a:xfrm>
            <a:off x="5428739" y="1717894"/>
            <a:ext cx="5702935" cy="1228725"/>
            <a:chOff x="6853228" y="2014248"/>
            <a:chExt cx="5702935" cy="1227778"/>
          </a:xfrm>
        </p:grpSpPr>
        <p:sp>
          <p:nvSpPr>
            <p:cNvPr id="18" name="文本框 50"/>
            <p:cNvSpPr txBox="1"/>
            <p:nvPr/>
          </p:nvSpPr>
          <p:spPr>
            <a:xfrm>
              <a:off x="6853228" y="2505359"/>
              <a:ext cx="5702935" cy="7366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rgbClr val="00729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能熟练对通用机械设备进行维修、装配，看懂设备机械原理图，并能按图作业；定期对机械设备状态进行分析评估、提出具体的维保技术方案。</a:t>
              </a:r>
              <a:endParaRPr lang="zh-CN" altLang="en-US" sz="1400" dirty="0">
                <a:solidFill>
                  <a:srgbClr val="00729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6853229" y="2014248"/>
              <a:ext cx="1614488" cy="393397"/>
              <a:chOff x="7970036" y="2014248"/>
              <a:chExt cx="1614488" cy="393397"/>
            </a:xfrm>
          </p:grpSpPr>
          <p:sp>
            <p:nvSpPr>
              <p:cNvPr id="20" name="矩形: 圆角 19"/>
              <p:cNvSpPr/>
              <p:nvPr/>
            </p:nvSpPr>
            <p:spPr bwMode="auto">
              <a:xfrm>
                <a:off x="7970036" y="2014248"/>
                <a:ext cx="1614488" cy="393397"/>
              </a:xfrm>
              <a:prstGeom prst="roundRect">
                <a:avLst>
                  <a:gd name="adj" fmla="val 50000"/>
                </a:avLst>
              </a:prstGeom>
              <a:solidFill>
                <a:srgbClr val="0084A6"/>
              </a:solidFill>
              <a:ln w="12700" cap="flat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91404" tIns="0" rIns="91404" bIns="3600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ea"/>
                </a:endParaRPr>
              </a:p>
            </p:txBody>
          </p:sp>
          <p:sp>
            <p:nvSpPr>
              <p:cNvPr id="21" name="文本框 13"/>
              <p:cNvSpPr txBox="1"/>
              <p:nvPr/>
            </p:nvSpPr>
            <p:spPr>
              <a:xfrm>
                <a:off x="8235942" y="2057110"/>
                <a:ext cx="894080" cy="30646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岗位要求</a:t>
                </a:r>
                <a:endPara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5428739" y="3017104"/>
            <a:ext cx="5732780" cy="3393439"/>
            <a:chOff x="6853229" y="2014248"/>
            <a:chExt cx="5732780" cy="3390824"/>
          </a:xfrm>
        </p:grpSpPr>
        <p:sp>
          <p:nvSpPr>
            <p:cNvPr id="14" name="文本框 50"/>
            <p:cNvSpPr txBox="1"/>
            <p:nvPr/>
          </p:nvSpPr>
          <p:spPr>
            <a:xfrm>
              <a:off x="6853229" y="2407644"/>
              <a:ext cx="5732780" cy="29974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rgbClr val="00729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1、负责机械设备的检查、维护和维修，熟悉污水处理厂常用设备结构原理，能够独立熟练进行电气维修工作、协助片区经理做好设备管理工作；</a:t>
              </a:r>
              <a:endParaRPr lang="zh-CN" altLang="en-US" sz="1400" dirty="0">
                <a:solidFill>
                  <a:srgbClr val="00729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lvl="0" indent="0" eaLnBrk="1" hangingPunct="1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rgbClr val="00729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2、定期对机械设备状态进行分析评估、提出具体的维保技术方案；</a:t>
              </a:r>
              <a:endParaRPr lang="zh-CN" altLang="en-US" sz="1400" dirty="0">
                <a:solidFill>
                  <a:srgbClr val="00729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lvl="0" indent="0" eaLnBrk="1" hangingPunct="1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rgbClr val="00729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3、具备维修规范作业知识及强烈的安全维修意识；</a:t>
              </a:r>
              <a:endParaRPr lang="zh-CN" altLang="en-US" sz="1400" dirty="0">
                <a:solidFill>
                  <a:srgbClr val="00729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lvl="0" indent="0" eaLnBrk="1" hangingPunct="1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rgbClr val="00729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4、负责公司设备安装、维修、维护等工作</a:t>
              </a:r>
              <a:endParaRPr lang="zh-CN" altLang="en-US" sz="1400" dirty="0">
                <a:solidFill>
                  <a:srgbClr val="00729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lvl="0" indent="0" eaLnBrk="1" hangingPunct="1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rgbClr val="00729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5、负责拟定设备大、中、小型维修计划及组织设备大、中、小型维修工作。 </a:t>
              </a:r>
              <a:endParaRPr lang="zh-CN" altLang="en-US" sz="1400" dirty="0">
                <a:solidFill>
                  <a:srgbClr val="00729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lvl="0" indent="0" eaLnBrk="1" hangingPunct="1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rgbClr val="00729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6、具备基本机械方面的维修，实际动手能力强，能独立解决问题； </a:t>
              </a:r>
              <a:endParaRPr lang="zh-CN" altLang="en-US" sz="1400" dirty="0">
                <a:solidFill>
                  <a:srgbClr val="00729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6853229" y="2014248"/>
              <a:ext cx="1614488" cy="393397"/>
              <a:chOff x="7970036" y="2014248"/>
              <a:chExt cx="1614488" cy="393397"/>
            </a:xfrm>
          </p:grpSpPr>
          <p:sp>
            <p:nvSpPr>
              <p:cNvPr id="16" name="矩形: 圆角 15"/>
              <p:cNvSpPr/>
              <p:nvPr/>
            </p:nvSpPr>
            <p:spPr bwMode="auto">
              <a:xfrm>
                <a:off x="7970036" y="2014248"/>
                <a:ext cx="1614488" cy="393397"/>
              </a:xfrm>
              <a:prstGeom prst="roundRect">
                <a:avLst>
                  <a:gd name="adj" fmla="val 50000"/>
                </a:avLst>
              </a:prstGeom>
              <a:solidFill>
                <a:srgbClr val="0084A6"/>
              </a:solidFill>
              <a:ln w="12700" cap="flat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91404" tIns="0" rIns="91404" bIns="3600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ea"/>
                </a:endParaRPr>
              </a:p>
            </p:txBody>
          </p:sp>
          <p:sp>
            <p:nvSpPr>
              <p:cNvPr id="17" name="文本框 13"/>
              <p:cNvSpPr txBox="1"/>
              <p:nvPr/>
            </p:nvSpPr>
            <p:spPr>
              <a:xfrm>
                <a:off x="8235942" y="2057110"/>
                <a:ext cx="894080" cy="30646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具体要求</a:t>
                </a:r>
                <a:endPara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9" name="矩形 28"/>
          <p:cNvSpPr/>
          <p:nvPr/>
        </p:nvSpPr>
        <p:spPr>
          <a:xfrm>
            <a:off x="9948274" y="4798502"/>
            <a:ext cx="1385355" cy="1737873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 l="-2140" t="1863" r="2140" b="2610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2539775" y="1128963"/>
            <a:ext cx="2419321" cy="2419321"/>
            <a:chOff x="2463575" y="1128963"/>
            <a:chExt cx="2419321" cy="2419321"/>
          </a:xfrm>
          <a:solidFill>
            <a:srgbClr val="534941"/>
          </a:solidFill>
        </p:grpSpPr>
        <p:sp>
          <p:nvSpPr>
            <p:cNvPr id="5" name="椭圆 4"/>
            <p:cNvSpPr/>
            <p:nvPr/>
          </p:nvSpPr>
          <p:spPr>
            <a:xfrm>
              <a:off x="2463575" y="1128963"/>
              <a:ext cx="2419321" cy="24193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2573777" y="1239165"/>
              <a:ext cx="2198917" cy="2198917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文本框 8"/>
          <p:cNvSpPr txBox="1"/>
          <p:nvPr/>
        </p:nvSpPr>
        <p:spPr>
          <a:xfrm>
            <a:off x="1857135" y="4068001"/>
            <a:ext cx="3784600" cy="62103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9pPr>
          </a:lstStyle>
          <a:p>
            <a:pPr algn="ctr" fontAlgn="auto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53494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福利待遇</a:t>
            </a:r>
            <a:endParaRPr lang="zh-CN" altLang="en-US" sz="2800" b="1" dirty="0">
              <a:solidFill>
                <a:srgbClr val="53494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00434" y="1523015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0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zh-CN" altLang="en-US" sz="100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436870" y="1238885"/>
            <a:ext cx="6724015" cy="5892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80000"/>
              </a:lnSpc>
            </a:pPr>
            <a:r>
              <a:rPr lang="zh-CN" altLang="en-US" b="1"/>
              <a:t>薪资构成：基本工资+岗位薪资+绩效薪资+餐补+五险，具体面议</a:t>
            </a:r>
            <a:endParaRPr lang="zh-CN" altLang="en-US" b="1"/>
          </a:p>
        </p:txBody>
      </p:sp>
      <p:sp>
        <p:nvSpPr>
          <p:cNvPr id="3" name="文本框 2"/>
          <p:cNvSpPr txBox="1"/>
          <p:nvPr/>
        </p:nvSpPr>
        <p:spPr>
          <a:xfrm>
            <a:off x="5436870" y="2345055"/>
            <a:ext cx="63722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工作时间：早九晚六、周末双休、国家法定节假日正常休假</a:t>
            </a:r>
            <a:endParaRPr lang="zh-CN" altLang="en-US" b="1"/>
          </a:p>
        </p:txBody>
      </p:sp>
      <p:sp>
        <p:nvSpPr>
          <p:cNvPr id="7" name="文本框 6"/>
          <p:cNvSpPr txBox="1"/>
          <p:nvPr/>
        </p:nvSpPr>
        <p:spPr>
          <a:xfrm>
            <a:off x="5436870" y="3349625"/>
            <a:ext cx="44259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工作地点：重庆市梁平区</a:t>
            </a:r>
            <a:endParaRPr lang="zh-CN" altLang="en-US" b="1"/>
          </a:p>
        </p:txBody>
      </p:sp>
      <p:sp>
        <p:nvSpPr>
          <p:cNvPr id="8" name="文本框 7"/>
          <p:cNvSpPr txBox="1"/>
          <p:nvPr/>
        </p:nvSpPr>
        <p:spPr>
          <a:xfrm>
            <a:off x="5436870" y="4320540"/>
            <a:ext cx="66351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其他福利：带薪年假、年终奖、节假日福利、公司团队定期旅游</a:t>
            </a:r>
            <a:endParaRPr lang="zh-CN" altLang="en-US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1930</Words>
  <Application>WPS 演示</Application>
  <PresentationFormat>宽屏</PresentationFormat>
  <Paragraphs>141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Arial</vt:lpstr>
      <vt:lpstr>宋体</vt:lpstr>
      <vt:lpstr>Wingdings</vt:lpstr>
      <vt:lpstr>等线</vt:lpstr>
      <vt:lpstr>微软雅黑</vt:lpstr>
      <vt:lpstr>方正细等线简体</vt:lpstr>
      <vt:lpstr>Segoe Print</vt:lpstr>
      <vt:lpstr>Tahoma</vt:lpstr>
      <vt:lpstr>Calibri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多金多宝</cp:lastModifiedBy>
  <cp:revision>75</cp:revision>
  <dcterms:created xsi:type="dcterms:W3CDTF">2018-04-21T07:02:00Z</dcterms:created>
  <dcterms:modified xsi:type="dcterms:W3CDTF">2020-05-11T04:17:57Z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